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458F76-F7F9-0BD8-EBAE-AA94FD4D59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5FBCC0-F4E4-04C7-BA1E-01BAA6DED8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DAAD6C-28D8-5341-15B4-FE695B0E3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071A-9AB0-4C71-9799-87CB2DC6D00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D5B844-0960-3967-3220-B549BA2F0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BB1E57-0B30-5F22-B31B-86018851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1287-97F3-4B05-B615-7B7B45390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978733"/>
      </p:ext>
    </p:extLst>
  </p:cSld>
  <p:clrMapOvr>
    <a:masterClrMapping/>
  </p:clrMapOvr>
  <p:transition spd="slow" advClick="0" advTm="10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CCE16C-A292-C376-C33D-02AECE9B8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9C51807-37A6-F87B-5147-DC779BC932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7090B6-4828-D0C0-6ABB-B070E82DB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071A-9AB0-4C71-9799-87CB2DC6D00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0AEEAA-B17C-2EE2-6D6D-6B54C36DD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1DE69-B716-9A82-EF30-148A8AE8B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1287-97F3-4B05-B615-7B7B45390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656575"/>
      </p:ext>
    </p:extLst>
  </p:cSld>
  <p:clrMapOvr>
    <a:masterClrMapping/>
  </p:clrMapOvr>
  <p:transition spd="slow" advClick="0" advTm="10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F8C8BFF-FCC2-865B-9E06-7BEEF372D2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B78A19-1336-72DD-D43F-C0E30F755C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7CD994-B323-B04B-D701-7E6CB2C3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071A-9AB0-4C71-9799-87CB2DC6D00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B70D5B-DBB2-1417-54DC-382CA8ED4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94833D-3E57-D86C-5B86-E80D8E606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1287-97F3-4B05-B615-7B7B45390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311303"/>
      </p:ext>
    </p:extLst>
  </p:cSld>
  <p:clrMapOvr>
    <a:masterClrMapping/>
  </p:clrMapOvr>
  <p:transition spd="slow" advClick="0" advTm="10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CAB507-44FA-3755-D9FA-CCE7C8DD4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ADEB20-FA3C-EB4B-B0C4-162F85370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E2D669-2B5A-005C-4695-54621046C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071A-9AB0-4C71-9799-87CB2DC6D00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C24576-CE54-2C44-3174-3576992C9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D2C9B0-1840-40D5-D484-07147143D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1287-97F3-4B05-B615-7B7B45390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811658"/>
      </p:ext>
    </p:extLst>
  </p:cSld>
  <p:clrMapOvr>
    <a:masterClrMapping/>
  </p:clrMapOvr>
  <p:transition spd="slow" advClick="0" advTm="10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31C9B-BF84-44D9-EC40-93505B0EB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94D7EE-12A5-341D-6117-43509D78D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37B4B9-8F06-E3A5-6BCC-C8EAF97F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071A-9AB0-4C71-9799-87CB2DC6D00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958846-9564-5410-41D5-6A78EDBED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8ADB96-9AFA-0E98-C9B0-38FF287FE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1287-97F3-4B05-B615-7B7B45390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554338"/>
      </p:ext>
    </p:extLst>
  </p:cSld>
  <p:clrMapOvr>
    <a:masterClrMapping/>
  </p:clrMapOvr>
  <p:transition spd="slow" advClick="0" advTm="10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BB83C-9637-32E7-C1C6-A2DD4ED0C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904B7A-0152-89D9-6919-994A15B19B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70766E-1F05-8820-7700-76ACE9061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FBC7D8-DD20-7678-10F4-F52C0857D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071A-9AB0-4C71-9799-87CB2DC6D00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EBA9B2-C4AB-2845-E7CF-4BF0BAA6D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41D15F-9C5D-B440-3A20-8657F7834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1287-97F3-4B05-B615-7B7B45390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944759"/>
      </p:ext>
    </p:extLst>
  </p:cSld>
  <p:clrMapOvr>
    <a:masterClrMapping/>
  </p:clrMapOvr>
  <p:transition spd="slow" advClick="0" advTm="10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203FD-C8A6-966F-6030-A7798D521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73760F-F11D-BBB1-5357-880105C01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2CDC7F-5B3F-916B-D0D9-EF858A522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655ED5-95AB-7871-3DE5-60F43273DE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02D8A1D-4F22-3332-1857-410C65E196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7CD22F-B6DA-F37A-1CAE-8DFB09A5C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071A-9AB0-4C71-9799-87CB2DC6D00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87115B-2E1F-6BF7-4561-CD84554DB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1E5031C-2E18-E0F5-1688-38EC1982D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1287-97F3-4B05-B615-7B7B45390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940042"/>
      </p:ext>
    </p:extLst>
  </p:cSld>
  <p:clrMapOvr>
    <a:masterClrMapping/>
  </p:clrMapOvr>
  <p:transition spd="slow" advClick="0" advTm="10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A32FF6-A590-19C1-6A99-964CE6C64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DC7359-BCD2-5FF5-65EB-654A4D35D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071A-9AB0-4C71-9799-87CB2DC6D00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11B5B32-CD34-8ABD-9CC4-B30C577A1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82FFF05-19EE-D4C0-94FB-247627A4A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1287-97F3-4B05-B615-7B7B45390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906264"/>
      </p:ext>
    </p:extLst>
  </p:cSld>
  <p:clrMapOvr>
    <a:masterClrMapping/>
  </p:clrMapOvr>
  <p:transition spd="slow" advClick="0" advTm="10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CBA061-30CE-755C-FF25-6222B6D0F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071A-9AB0-4C71-9799-87CB2DC6D00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73E5ED-1341-207A-C24F-14E821BE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664DBA-ABE0-6221-9410-E289C3D61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1287-97F3-4B05-B615-7B7B45390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964008"/>
      </p:ext>
    </p:extLst>
  </p:cSld>
  <p:clrMapOvr>
    <a:masterClrMapping/>
  </p:clrMapOvr>
  <p:transition spd="slow" advClick="0" advTm="10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14B7C3-CEE1-36CF-0A69-7B3369DF7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429F64-FA92-0616-158F-AB7DD1B7F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4D095C-F814-FB88-BD66-A1137045E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B01480-A6A2-13A3-B7D2-168F59BD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071A-9AB0-4C71-9799-87CB2DC6D00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87D306-2CE7-5CC4-7DE0-631E7D5DA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96F639-A33D-6564-B567-A21650C7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1287-97F3-4B05-B615-7B7B45390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578408"/>
      </p:ext>
    </p:extLst>
  </p:cSld>
  <p:clrMapOvr>
    <a:masterClrMapping/>
  </p:clrMapOvr>
  <p:transition spd="slow" advClick="0" advTm="10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E9C8C5-3244-937B-D504-FE18FF591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3D4888E-89CD-9F0F-B91B-643DF158E5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BA83A9-A547-FAFA-9B92-3F6044F56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C285F0-AB58-AEA9-2A3F-9969682F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071A-9AB0-4C71-9799-87CB2DC6D00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E35B34-8165-4598-74FC-607E4C552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3D25C9-9737-24AC-E45E-27F57500F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1287-97F3-4B05-B615-7B7B45390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75314"/>
      </p:ext>
    </p:extLst>
  </p:cSld>
  <p:clrMapOvr>
    <a:masterClrMapping/>
  </p:clrMapOvr>
  <p:transition spd="slow" advClick="0" advTm="10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C851D5-0E4F-DB0F-E26A-48B5A7E0F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4D5AAD-E07D-5F97-2E48-0558A74B1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1E5ACE-7F6F-CB29-A2B1-63ECC2EDD4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75071A-9AB0-4C71-9799-87CB2DC6D000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75B45F-5C6F-43B6-7DD5-ED96B4800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2C714B-2101-4B30-BC0B-F79BE529D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BB1287-97F3-4B05-B615-7B7B45390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72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openxmlformats.org/officeDocument/2006/relationships/image" Target="../media/image14.jpg"/><Relationship Id="rId4" Type="http://schemas.microsoft.com/office/2007/relationships/hdphoto" Target="../media/hdphoto4.wdp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6.png"/><Relationship Id="rId7" Type="http://schemas.openxmlformats.org/officeDocument/2006/relationships/image" Target="../media/image18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1.png"/><Relationship Id="rId7" Type="http://schemas.openxmlformats.org/officeDocument/2006/relationships/image" Target="../media/image23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2.png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перфолента 2">
            <a:extLst>
              <a:ext uri="{FF2B5EF4-FFF2-40B4-BE49-F238E27FC236}">
                <a16:creationId xmlns:a16="http://schemas.microsoft.com/office/drawing/2014/main" id="{70DAB33E-3574-0A3C-22BE-0949E0DD87F3}"/>
              </a:ext>
            </a:extLst>
          </p:cNvPr>
          <p:cNvSpPr/>
          <p:nvPr/>
        </p:nvSpPr>
        <p:spPr>
          <a:xfrm>
            <a:off x="2082800" y="1828800"/>
            <a:ext cx="8747760" cy="2997200"/>
          </a:xfrm>
          <a:prstGeom prst="flowChartPunchedTape">
            <a:avLst/>
          </a:prstGeom>
          <a:solidFill>
            <a:srgbClr val="156082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«Путешествие по Уралу: знакомимся с народами нашего края!»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A55A47-CB1B-D573-DE4A-F4901FA76F65}"/>
              </a:ext>
            </a:extLst>
          </p:cNvPr>
          <p:cNvSpPr/>
          <p:nvPr/>
        </p:nvSpPr>
        <p:spPr>
          <a:xfrm>
            <a:off x="3059143" y="186812"/>
            <a:ext cx="6248400" cy="1002563"/>
          </a:xfrm>
          <a:prstGeom prst="rect">
            <a:avLst/>
          </a:prstGeom>
          <a:solidFill>
            <a:srgbClr val="156082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«Народы Урала».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B250158-B154-E99A-F7BB-A8D6EA4FF14D}"/>
              </a:ext>
            </a:extLst>
          </p:cNvPr>
          <p:cNvSpPr/>
          <p:nvPr/>
        </p:nvSpPr>
        <p:spPr>
          <a:xfrm>
            <a:off x="8534400" y="5029200"/>
            <a:ext cx="3657600" cy="1828800"/>
          </a:xfrm>
          <a:prstGeom prst="rect">
            <a:avLst/>
          </a:prstGeom>
          <a:solidFill>
            <a:srgbClr val="156082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Разработала: воспитатель Бобровникова Мария Дмитриевна.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«Детский сад № 27»</a:t>
            </a:r>
          </a:p>
        </p:txBody>
      </p:sp>
    </p:spTree>
    <p:extLst>
      <p:ext uri="{BB962C8B-B14F-4D97-AF65-F5344CB8AC3E}">
        <p14:creationId xmlns:p14="http://schemas.microsoft.com/office/powerpoint/2010/main" val="812387725"/>
      </p:ext>
    </p:extLst>
  </p:cSld>
  <p:clrMapOvr>
    <a:masterClrMapping/>
  </p:clrMapOvr>
  <p:transition spd="slow" advClick="0" advTm="10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6377AC-C4CC-0E3C-5CEE-96FE9C448209}"/>
              </a:ext>
            </a:extLst>
          </p:cNvPr>
          <p:cNvSpPr/>
          <p:nvPr/>
        </p:nvSpPr>
        <p:spPr>
          <a:xfrm>
            <a:off x="711200" y="147484"/>
            <a:ext cx="11247120" cy="1178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</a:rPr>
              <a:t>«Разные народы — одна большая семья!»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51A15D9-FBCA-8CBC-EB31-6531EDCD61B7}"/>
              </a:ext>
            </a:extLst>
          </p:cNvPr>
          <p:cNvSpPr/>
          <p:nvPr/>
        </p:nvSpPr>
        <p:spPr>
          <a:xfrm>
            <a:off x="1544320" y="1235260"/>
            <a:ext cx="9936480" cy="1899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живём рядом, играем и дружим.  </a:t>
            </a:r>
          </a:p>
          <a:p>
            <a:pPr algn="ctr" fontAlgn="base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помогаем друг другу, ведь вместе нам веселее.  </a:t>
            </a:r>
          </a:p>
          <a:p>
            <a:pPr algn="ctr" fontAlgn="base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мы отмечаем праздники, танцуем и радуемся.  </a:t>
            </a:r>
          </a:p>
          <a:p>
            <a:pPr algn="ctr" fontAlgn="base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 помнить: неважно, какая у тебя национальность. Главное — быть добрым и дружить!</a:t>
            </a:r>
          </a:p>
        </p:txBody>
      </p:sp>
    </p:spTree>
    <p:extLst>
      <p:ext uri="{BB962C8B-B14F-4D97-AF65-F5344CB8AC3E}">
        <p14:creationId xmlns:p14="http://schemas.microsoft.com/office/powerpoint/2010/main" val="1507672472"/>
      </p:ext>
    </p:extLst>
  </p:cSld>
  <p:clrMapOvr>
    <a:masterClrMapping/>
  </p:clrMapOvr>
  <p:transition spd="slow" advClick="0" advTm="15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539A6E9-5EDB-8C9B-775D-B9EC4C5AA4B5}"/>
              </a:ext>
            </a:extLst>
          </p:cNvPr>
          <p:cNvSpPr/>
          <p:nvPr/>
        </p:nvSpPr>
        <p:spPr>
          <a:xfrm>
            <a:off x="518160" y="152400"/>
            <a:ext cx="3464560" cy="250952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DA3117B-39D1-DEEA-E231-510BEAF8652E}"/>
              </a:ext>
            </a:extLst>
          </p:cNvPr>
          <p:cNvSpPr/>
          <p:nvPr/>
        </p:nvSpPr>
        <p:spPr>
          <a:xfrm>
            <a:off x="4363720" y="152400"/>
            <a:ext cx="3464560" cy="250952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0D0570A-ED37-48B5-9D3D-82B3CB9D1B9A}"/>
              </a:ext>
            </a:extLst>
          </p:cNvPr>
          <p:cNvSpPr/>
          <p:nvPr/>
        </p:nvSpPr>
        <p:spPr>
          <a:xfrm>
            <a:off x="8209280" y="152400"/>
            <a:ext cx="3464560" cy="250952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19B5E43-2C40-83EA-FF51-100572BD87BF}"/>
              </a:ext>
            </a:extLst>
          </p:cNvPr>
          <p:cNvSpPr/>
          <p:nvPr/>
        </p:nvSpPr>
        <p:spPr>
          <a:xfrm>
            <a:off x="518160" y="3576320"/>
            <a:ext cx="3464560" cy="250952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42FBB06-741F-11CD-324B-A7964F9B2CF8}"/>
              </a:ext>
            </a:extLst>
          </p:cNvPr>
          <p:cNvSpPr/>
          <p:nvPr/>
        </p:nvSpPr>
        <p:spPr>
          <a:xfrm>
            <a:off x="4363720" y="3576320"/>
            <a:ext cx="3464560" cy="250952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AA8A94-C26C-8FB3-9B7F-3B5F06D0A2CD}"/>
              </a:ext>
            </a:extLst>
          </p:cNvPr>
          <p:cNvSpPr/>
          <p:nvPr/>
        </p:nvSpPr>
        <p:spPr>
          <a:xfrm>
            <a:off x="8209280" y="3576320"/>
            <a:ext cx="3464560" cy="2509520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5440D93-56B7-E591-B815-94165B62D458}"/>
              </a:ext>
            </a:extLst>
          </p:cNvPr>
          <p:cNvSpPr/>
          <p:nvPr/>
        </p:nvSpPr>
        <p:spPr>
          <a:xfrm>
            <a:off x="518160" y="2794000"/>
            <a:ext cx="3464560" cy="487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Флаг Российской Федерации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0F85C73-6CBF-55E4-E507-6525B6431CED}"/>
              </a:ext>
            </a:extLst>
          </p:cNvPr>
          <p:cNvSpPr/>
          <p:nvPr/>
        </p:nvSpPr>
        <p:spPr>
          <a:xfrm>
            <a:off x="4363720" y="2824480"/>
            <a:ext cx="3464560" cy="487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Флаг Республики Башкортостан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12876AD-A55E-38CF-3E50-97F3861A0341}"/>
              </a:ext>
            </a:extLst>
          </p:cNvPr>
          <p:cNvSpPr/>
          <p:nvPr/>
        </p:nvSpPr>
        <p:spPr>
          <a:xfrm>
            <a:off x="8209280" y="2794000"/>
            <a:ext cx="3464560" cy="487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Флаг Удмуртской Республики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C23D4A2-D414-D927-703A-49783ECB0020}"/>
              </a:ext>
            </a:extLst>
          </p:cNvPr>
          <p:cNvSpPr/>
          <p:nvPr/>
        </p:nvSpPr>
        <p:spPr>
          <a:xfrm>
            <a:off x="518160" y="6217920"/>
            <a:ext cx="3464560" cy="487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Флаг Коми-Пермяцкого автономного округа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44F68D7-66F7-F784-4343-62338C8CB23A}"/>
              </a:ext>
            </a:extLst>
          </p:cNvPr>
          <p:cNvSpPr/>
          <p:nvPr/>
        </p:nvSpPr>
        <p:spPr>
          <a:xfrm>
            <a:off x="8209280" y="6217920"/>
            <a:ext cx="3464560" cy="487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Флаг Ханты-Мансийского автономного округа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0FD3103-AC2E-25E5-D3E4-C91B3C9E0C4E}"/>
              </a:ext>
            </a:extLst>
          </p:cNvPr>
          <p:cNvSpPr/>
          <p:nvPr/>
        </p:nvSpPr>
        <p:spPr>
          <a:xfrm>
            <a:off x="4363720" y="6217920"/>
            <a:ext cx="3464560" cy="487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Флаг Республики Татарстан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66708"/>
      </p:ext>
    </p:extLst>
  </p:cSld>
  <p:clrMapOvr>
    <a:masterClrMapping/>
  </p:clrMapOvr>
  <p:transition spd="slow" advClick="0" advTm="10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9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762F5E6-B432-BE07-7DA2-3C922FC83206}"/>
              </a:ext>
            </a:extLst>
          </p:cNvPr>
          <p:cNvSpPr/>
          <p:nvPr/>
        </p:nvSpPr>
        <p:spPr>
          <a:xfrm>
            <a:off x="1127760" y="213360"/>
            <a:ext cx="9936480" cy="6421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использованных источников.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buFont typeface="+mj-lt"/>
              <a:buAutoNum type="arabicPeriod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Энциклопедический словарь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«Народы России»: Историко-культурные особенности регионов. — М.: Большая Российская энциклопедия, 2017. </a:t>
            </a:r>
          </a:p>
          <a:p>
            <a:pPr marL="342900" indent="-342900" algn="just" fontAlgn="base">
              <a:buFont typeface="+mj-lt"/>
              <a:buAutoNum type="arabicPeriod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Иванов, Н.Н.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Этнокультурные особенности народов Урала: Учебное пособие. — Екатеринбург: Уральский федеральный университет, 2019. </a:t>
            </a:r>
          </a:p>
          <a:p>
            <a:pPr marL="342900" indent="-342900" algn="just" fontAlgn="base">
              <a:buFont typeface="+mj-lt"/>
              <a:buAutoNum type="arabicPeriod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Башкортостана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Учебное пособие для общеобразовательных учреждений. — Уфа: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Китап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2018. </a:t>
            </a:r>
          </a:p>
          <a:p>
            <a:pPr marL="342900" indent="-342900" algn="just" fontAlgn="base">
              <a:buFont typeface="+mj-lt"/>
              <a:buAutoNum type="arabicPeriod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Традиционная культура татар Поволжья и Урала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Под ред. Г.Ф. Сафиуллина. — Казань: Институт истории Академии наук РТ, 2017. </a:t>
            </a:r>
          </a:p>
          <a:p>
            <a:pPr marL="342900" indent="-342900" algn="just" fontAlgn="base">
              <a:buFont typeface="+mj-lt"/>
              <a:buAutoNum type="arabicPeriod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Этнография удмуртского народа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Обычаи, традиции, ремёсла. — Ижевск: Удмуртский госуниверситет, 2019. </a:t>
            </a:r>
          </a:p>
          <a:p>
            <a:pPr marL="342900" indent="-342900" algn="just" fontAlgn="base">
              <a:buFont typeface="+mj-lt"/>
              <a:buAutoNum type="arabicPeriod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промыслы коми-пермяков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Каталог экспонатов музея народного творчества. — Пермь: Пермский краеведческий музей, 2018. </a:t>
            </a:r>
          </a:p>
          <a:p>
            <a:pPr marL="342900" indent="-342900" algn="just" fontAlgn="base">
              <a:buFont typeface="+mj-lt"/>
              <a:buAutoNum type="arabicPeriod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Ханты и манси: Традиционное хозяйство и культура северных народов Урала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— Тюмень: Тюменский госуниверситет, 2019. </a:t>
            </a:r>
          </a:p>
          <a:p>
            <a:pPr marL="342900" indent="-342900" algn="just" fontAlgn="base">
              <a:buFont typeface="+mj-lt"/>
              <a:buAutoNum type="arabicPeriod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костюмы народов Урала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Иллюстрированное руководство. — Екатеринбург: Уральское издательство, 2020. </a:t>
            </a:r>
          </a:p>
          <a:p>
            <a:pPr marL="342900" indent="-342900" algn="just" fontAlgn="base">
              <a:buFont typeface="+mj-lt"/>
              <a:buAutoNum type="arabicPeriod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России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Природные зоны и регионы. — М.: Просвещение, 2018. </a:t>
            </a:r>
          </a:p>
          <a:p>
            <a:pPr marL="342900" indent="-342900" algn="just" fontAlgn="base">
              <a:buFont typeface="+mj-lt"/>
              <a:buAutoNum type="arabicPeriod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портал Министерства культуры РФ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Информационно-методические материалы по культуре народов России. — Электронный ресурс. Режим доступа: culture.gov.ru</a:t>
            </a:r>
          </a:p>
          <a:p>
            <a:pPr fontAlgn="base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459787"/>
      </p:ext>
    </p:extLst>
  </p:cSld>
  <p:clrMapOvr>
    <a:masterClrMapping/>
  </p:clrMapOvr>
  <p:transition spd="slow" advClick="0" advTm="10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E909BD2-1C6C-FFDB-523F-720A3519F811}"/>
              </a:ext>
            </a:extLst>
          </p:cNvPr>
          <p:cNvSpPr/>
          <p:nvPr/>
        </p:nvSpPr>
        <p:spPr>
          <a:xfrm>
            <a:off x="1036320" y="274320"/>
            <a:ext cx="10342880" cy="241808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accent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7200" b="1" dirty="0">
                <a:ln/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862909219"/>
      </p:ext>
    </p:extLst>
  </p:cSld>
  <p:clrMapOvr>
    <a:masterClrMapping/>
  </p:clrMapOvr>
  <p:transition spd="slow" advClick="0" advTm="10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C35BE93-6916-EBE7-9C3E-6A1B06F9AF34}"/>
              </a:ext>
            </a:extLst>
          </p:cNvPr>
          <p:cNvSpPr/>
          <p:nvPr/>
        </p:nvSpPr>
        <p:spPr>
          <a:xfrm>
            <a:off x="3027680" y="140520"/>
            <a:ext cx="7193280" cy="1424119"/>
          </a:xfrm>
          <a:prstGeom prst="rect">
            <a:avLst/>
          </a:prstGeom>
          <a:solidFill>
            <a:srgbClr val="156082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«Где находится Урал?»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6CF6805-79FD-9564-5F53-F14A29DE6F09}"/>
              </a:ext>
            </a:extLst>
          </p:cNvPr>
          <p:cNvSpPr/>
          <p:nvPr/>
        </p:nvSpPr>
        <p:spPr>
          <a:xfrm>
            <a:off x="3369458" y="1320392"/>
            <a:ext cx="6509724" cy="5397087"/>
          </a:xfrm>
          <a:prstGeom prst="rect">
            <a:avLst/>
          </a:prstGeom>
          <a:solidFill>
            <a:srgbClr val="156082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 — это как большой каменный пояс, который находится прямо посередине России. С одной стороны этого «пояса» — Европа, а с другой — Азия. Там много красивых гор, лесов и рек.</a:t>
            </a:r>
          </a:p>
        </p:txBody>
      </p:sp>
    </p:spTree>
    <p:extLst>
      <p:ext uri="{BB962C8B-B14F-4D97-AF65-F5344CB8AC3E}">
        <p14:creationId xmlns:p14="http://schemas.microsoft.com/office/powerpoint/2010/main" val="3418864484"/>
      </p:ext>
    </p:extLst>
  </p:cSld>
  <p:clrMapOvr>
    <a:masterClrMapping/>
  </p:clrMapOvr>
  <p:transition spd="slow" advClick="0" advTm="10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t="-14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411CE08-7D39-EFCE-CA41-4D51D4D23538}"/>
              </a:ext>
            </a:extLst>
          </p:cNvPr>
          <p:cNvSpPr/>
          <p:nvPr/>
        </p:nvSpPr>
        <p:spPr>
          <a:xfrm>
            <a:off x="1341120" y="117986"/>
            <a:ext cx="9712960" cy="1131693"/>
          </a:xfrm>
          <a:prstGeom prst="rect">
            <a:avLst/>
          </a:prstGeom>
          <a:solidFill>
            <a:srgbClr val="156082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«Много народов — одна семья!»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C828BF8-B6F3-5C40-859F-D6EB6D5DE923}"/>
              </a:ext>
            </a:extLst>
          </p:cNvPr>
          <p:cNvSpPr/>
          <p:nvPr/>
        </p:nvSpPr>
        <p:spPr>
          <a:xfrm>
            <a:off x="2407920" y="1249679"/>
            <a:ext cx="7376160" cy="5273040"/>
          </a:xfrm>
          <a:prstGeom prst="rect">
            <a:avLst/>
          </a:prstGeom>
          <a:solidFill>
            <a:srgbClr val="156082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Урале живут разные народы, и все они дружат между собой. Вот некоторые из них:</a:t>
            </a:r>
          </a:p>
          <a:p>
            <a:pPr algn="ctr" fontAlgn="base"/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самый многочисленный народ.</a:t>
            </a:r>
          </a:p>
          <a:p>
            <a:pPr algn="ctr" fontAlgn="base"/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Башкиры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у них красивые костюмы и вкусные блюда.</a:t>
            </a:r>
          </a:p>
          <a:p>
            <a:pPr algn="ctr" fontAlgn="base"/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Татары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они тоже живут в дружбе с другими народами.</a:t>
            </a:r>
          </a:p>
          <a:p>
            <a:pPr algn="ctr" fontAlgn="base"/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Удмурты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у них интересные традиции и костюмы.</a:t>
            </a:r>
          </a:p>
          <a:p>
            <a:pPr algn="ctr" fontAlgn="base"/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народ с богатой культурой и историей.</a:t>
            </a:r>
          </a:p>
          <a:p>
            <a:pPr algn="ctr" fontAlgn="base"/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эти народы живут вместе, как одна большая семья, и помогают друг другу.</a:t>
            </a:r>
          </a:p>
        </p:txBody>
      </p:sp>
    </p:spTree>
    <p:extLst>
      <p:ext uri="{BB962C8B-B14F-4D97-AF65-F5344CB8AC3E}">
        <p14:creationId xmlns:p14="http://schemas.microsoft.com/office/powerpoint/2010/main" val="3735606256"/>
      </p:ext>
    </p:extLst>
  </p:cSld>
  <p:clrMapOvr>
    <a:masterClrMapping/>
  </p:clrMapOvr>
  <p:transition spd="slow" advClick="0" advTm="15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17A6016-500A-13A6-BAFB-B9D856C12C0F}"/>
              </a:ext>
            </a:extLst>
          </p:cNvPr>
          <p:cNvSpPr/>
          <p:nvPr/>
        </p:nvSpPr>
        <p:spPr>
          <a:xfrm>
            <a:off x="3342640" y="91440"/>
            <a:ext cx="6156960" cy="995680"/>
          </a:xfrm>
          <a:prstGeom prst="rect">
            <a:avLst/>
          </a:prstGeom>
          <a:solidFill>
            <a:srgbClr val="156082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</a:rPr>
              <a:t>Русские на Урале.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EBC87A8-146A-67A6-AAC8-02DFEE418E2F}"/>
              </a:ext>
            </a:extLst>
          </p:cNvPr>
          <p:cNvSpPr/>
          <p:nvPr/>
        </p:nvSpPr>
        <p:spPr>
          <a:xfrm>
            <a:off x="2324463" y="1209042"/>
            <a:ext cx="5153297" cy="4135120"/>
          </a:xfrm>
          <a:prstGeom prst="rect">
            <a:avLst/>
          </a:prstGeom>
          <a:solidFill>
            <a:srgbClr val="156082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очень любят готовить вкусные угощения, такие как блины и пироги. Они часто собираются вместе, чтобы водить хороводы и петь песни. А ещё русские любят рассказывать сказки про Бабу-Ягу и Ивана-Царевича, которые всегда очень интересные и волшебные!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D57ED44-CE74-6F38-F03A-B97F71CDE0B0}"/>
              </a:ext>
            </a:extLst>
          </p:cNvPr>
          <p:cNvSpPr/>
          <p:nvPr/>
        </p:nvSpPr>
        <p:spPr>
          <a:xfrm>
            <a:off x="6543040" y="965200"/>
            <a:ext cx="5334000" cy="5577840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522" b="93071" l="9783" r="89946">
                          <a14:foregroundMark x1="26630" y1="11277" x2="26630" y2="11277"/>
                          <a14:foregroundMark x1="23370" y1="9239" x2="39810" y2="13179"/>
                          <a14:foregroundMark x1="39810" y1="13179" x2="38995" y2="18071"/>
                          <a14:foregroundMark x1="25272" y1="26223" x2="25272" y2="26223"/>
                          <a14:foregroundMark x1="24185" y1="26630" x2="25272" y2="26630"/>
                          <a14:foregroundMark x1="33560" y1="25543" x2="32880" y2="26630"/>
                          <a14:foregroundMark x1="65625" y1="8016" x2="75136" y2="7065"/>
                          <a14:foregroundMark x1="75136" y1="7065" x2="64946" y2="9375"/>
                          <a14:foregroundMark x1="64946" y1="9375" x2="74049" y2="6522"/>
                          <a14:foregroundMark x1="74049" y1="6522" x2="76766" y2="9511"/>
                          <a14:foregroundMark x1="34511" y1="25136" x2="36549" y2="27989"/>
                          <a14:foregroundMark x1="63179" y1="23370" x2="67391" y2="31793"/>
                          <a14:foregroundMark x1="67391" y1="31793" x2="65217" y2="22690"/>
                          <a14:foregroundMark x1="65217" y1="22690" x2="63587" y2="25000"/>
                          <a14:foregroundMark x1="72962" y1="22962" x2="72690" y2="21875"/>
                          <a14:foregroundMark x1="59647" y1="19837" x2="60326" y2="29076"/>
                          <a14:foregroundMark x1="60326" y1="29076" x2="66712" y2="34103"/>
                          <a14:foregroundMark x1="58424" y1="26087" x2="59647" y2="30571"/>
                          <a14:foregroundMark x1="81386" y1="17663" x2="82880" y2="27446"/>
                          <a14:foregroundMark x1="82880" y1="27446" x2="80842" y2="22283"/>
                          <a14:foregroundMark x1="83288" y1="27310" x2="80435" y2="29076"/>
                          <a14:foregroundMark x1="63179" y1="36549" x2="61957" y2="38587"/>
                          <a14:foregroundMark x1="36821" y1="93071" x2="41984" y2="926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AB5EEE4-7C1E-39C0-9C11-24B80178C8DF}"/>
              </a:ext>
            </a:extLst>
          </p:cNvPr>
          <p:cNvSpPr/>
          <p:nvPr/>
        </p:nvSpPr>
        <p:spPr>
          <a:xfrm rot="21357600">
            <a:off x="99423" y="2077720"/>
            <a:ext cx="1849120" cy="2377440"/>
          </a:xfrm>
          <a:prstGeom prst="rect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757" b="93629" l="7568" r="90000">
                          <a14:foregroundMark x1="42973" y1="6757" x2="42973" y2="6757"/>
                          <a14:foregroundMark x1="35270" y1="86100" x2="35270" y2="86100"/>
                          <a14:foregroundMark x1="12568" y1="65444" x2="10946" y2="65444"/>
                          <a14:foregroundMark x1="8243" y1="61004" x2="8243" y2="61004"/>
                          <a14:foregroundMark x1="7568" y1="69691" x2="7568" y2="69691"/>
                          <a14:foregroundMark x1="42568" y1="86873" x2="42568" y2="86873"/>
                          <a14:foregroundMark x1="43649" y1="87259" x2="43649" y2="87259"/>
                          <a14:foregroundMark x1="46622" y1="93629" x2="46622" y2="93629"/>
                          <a14:foregroundMark x1="89865" y1="61004" x2="89865" y2="61004"/>
                          <a14:foregroundMark x1="35405" y1="92664" x2="35405" y2="9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5AD8013-4B07-8528-32DA-763D6677778E}"/>
              </a:ext>
            </a:extLst>
          </p:cNvPr>
          <p:cNvSpPr/>
          <p:nvPr/>
        </p:nvSpPr>
        <p:spPr>
          <a:xfrm>
            <a:off x="637902" y="4295457"/>
            <a:ext cx="2621280" cy="2727325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750" b="92500" l="10000" r="90000">
                          <a14:foregroundMark x1="54375" y1="8750" x2="54375" y2="8750"/>
                          <a14:foregroundMark x1="19063" y1="91563" x2="19063" y2="91563"/>
                          <a14:foregroundMark x1="20938" y1="80938" x2="20938" y2="80938"/>
                          <a14:foregroundMark x1="14688" y1="82500" x2="14688" y2="82500"/>
                          <a14:foregroundMark x1="59688" y1="92500" x2="59688" y2="92500"/>
                          <a14:backgroundMark x1="72188" y1="9063" x2="72188" y2="9063"/>
                          <a14:backgroundMark x1="85625" y1="9063" x2="85625" y2="9063"/>
                          <a14:backgroundMark x1="86563" y1="63438" x2="86563" y2="63438"/>
                          <a14:backgroundMark x1="13750" y1="54063" x2="13750" y2="54063"/>
                          <a14:backgroundMark x1="8125" y1="9063" x2="8125" y2="9063"/>
                          <a14:backgroundMark x1="87500" y1="93750" x2="87500" y2="93750"/>
                          <a14:backgroundMark x1="42813" y1="92813" x2="42813" y2="92813"/>
                          <a14:backgroundMark x1="7187" y1="95000" x2="7187" y2="9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7666779-9510-869E-CBE1-CDA34684F324}"/>
              </a:ext>
            </a:extLst>
          </p:cNvPr>
          <p:cNvSpPr/>
          <p:nvPr/>
        </p:nvSpPr>
        <p:spPr>
          <a:xfrm>
            <a:off x="0" y="593"/>
            <a:ext cx="1356852" cy="1198288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610336"/>
      </p:ext>
    </p:extLst>
  </p:cSld>
  <p:clrMapOvr>
    <a:masterClrMapping/>
  </p:clrMapOvr>
  <p:transition spd="slow" advClick="0" advTm="15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59EAB5E-6D10-96A0-B9A4-2C64312EC6AC}"/>
              </a:ext>
            </a:extLst>
          </p:cNvPr>
          <p:cNvSpPr/>
          <p:nvPr/>
        </p:nvSpPr>
        <p:spPr>
          <a:xfrm>
            <a:off x="1393723" y="0"/>
            <a:ext cx="10660625" cy="11335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4400" b="1" dirty="0">
              <a:ln w="22225">
                <a:solidFill>
                  <a:srgbClr val="00B050"/>
                </a:solidFill>
                <a:prstDash val="solid"/>
              </a:ln>
              <a:solidFill>
                <a:srgbClr val="C00000"/>
              </a:solidFill>
            </a:endParaRPr>
          </a:p>
          <a:p>
            <a:r>
              <a:rPr lang="ru-RU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15608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«Башкиры — жители Южного Урала».</a:t>
            </a:r>
          </a:p>
          <a:p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3787FFE-B044-B711-3C93-947C16BF1164}"/>
              </a:ext>
            </a:extLst>
          </p:cNvPr>
          <p:cNvSpPr/>
          <p:nvPr/>
        </p:nvSpPr>
        <p:spPr>
          <a:xfrm>
            <a:off x="6664960" y="1127760"/>
            <a:ext cx="5262880" cy="5730240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522" b="94837" l="9783" r="92120">
                          <a14:foregroundMark x1="13315" y1="10462" x2="22826" y2="6522"/>
                          <a14:foregroundMark x1="22826" y1="6522" x2="33424" y2="9511"/>
                          <a14:foregroundMark x1="60462" y1="32065" x2="57880" y2="20788"/>
                          <a14:foregroundMark x1="57880" y1="20788" x2="62364" y2="11141"/>
                          <a14:foregroundMark x1="62364" y1="11141" x2="75136" y2="8560"/>
                          <a14:foregroundMark x1="75136" y1="8560" x2="86821" y2="13315"/>
                          <a14:foregroundMark x1="86821" y1="13315" x2="92120" y2="23098"/>
                          <a14:foregroundMark x1="92120" y1="23098" x2="85326" y2="38179"/>
                          <a14:foregroundMark x1="20652" y1="90082" x2="25815" y2="91168"/>
                          <a14:foregroundMark x1="19701" y1="92935" x2="24457" y2="94837"/>
                          <a14:foregroundMark x1="63179" y1="93750" x2="72147" y2="934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8724E67-9467-81DE-C6FF-3E8DC0555978}"/>
              </a:ext>
            </a:extLst>
          </p:cNvPr>
          <p:cNvSpPr/>
          <p:nvPr/>
        </p:nvSpPr>
        <p:spPr>
          <a:xfrm>
            <a:off x="1747848" y="891395"/>
            <a:ext cx="5024120" cy="4490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Башкиры — это народ, который живет на Южном Урале. В давние времена они кочевали со своими стадами, а сейчас любят заниматься пчеловодством и делают очень вкусный мёд. Башкиры очень любят лошадей и часто играют на курае — это такая дудочка, на которой можно исполнять красивые мелодии.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191A4BB-A879-8CBD-70B9-0611AC5E4283}"/>
              </a:ext>
            </a:extLst>
          </p:cNvPr>
          <p:cNvSpPr/>
          <p:nvPr/>
        </p:nvSpPr>
        <p:spPr>
          <a:xfrm rot="21297184">
            <a:off x="28282" y="4744630"/>
            <a:ext cx="2976880" cy="1986280"/>
          </a:xfrm>
          <a:prstGeom prst="rect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79" b="97460" l="1500" r="99167">
                          <a14:foregroundMark x1="2500" y1="45958" x2="31333" y2="12009"/>
                          <a14:foregroundMark x1="31333" y1="12009" x2="47333" y2="2309"/>
                          <a14:foregroundMark x1="47333" y1="2309" x2="65000" y2="8776"/>
                          <a14:foregroundMark x1="65000" y1="8776" x2="82500" y2="23788"/>
                          <a14:foregroundMark x1="82500" y1="23788" x2="98667" y2="49192"/>
                          <a14:foregroundMark x1="1500" y1="45958" x2="3500" y2="39954"/>
                          <a14:foregroundMark x1="5000" y1="36259" x2="26167" y2="16628"/>
                          <a14:foregroundMark x1="34000" y1="7159" x2="48833" y2="2079"/>
                          <a14:foregroundMark x1="48833" y1="2079" x2="65000" y2="9469"/>
                          <a14:foregroundMark x1="0" y1="79677" x2="7833" y2="98614"/>
                          <a14:foregroundMark x1="7833" y1="98614" x2="48500" y2="97460"/>
                          <a14:foregroundMark x1="48500" y1="97460" x2="84333" y2="99307"/>
                          <a14:foregroundMark x1="84333" y1="99307" x2="99333" y2="92379"/>
                          <a14:foregroundMark x1="99333" y1="92379" x2="97500" y2="80600"/>
                          <a14:foregroundMark x1="1000" y1="61894" x2="66833" y2="79677"/>
                          <a14:foregroundMark x1="66833" y1="79677" x2="99333" y2="73210"/>
                          <a14:foregroundMark x1="99333" y1="73210" x2="99333" y2="73210"/>
                          <a14:foregroundMark x1="34333" y1="56351" x2="70167" y2="56813"/>
                          <a14:foregroundMark x1="70167" y1="56813" x2="84333" y2="64896"/>
                          <a14:foregroundMark x1="84333" y1="64896" x2="86167" y2="73672"/>
                          <a14:foregroundMark x1="45167" y1="13395" x2="54833" y2="14781"/>
                          <a14:foregroundMark x1="57167" y1="31178" x2="80667" y2="46189"/>
                          <a14:foregroundMark x1="80667" y1="46189" x2="93000" y2="45958"/>
                          <a14:foregroundMark x1="42833" y1="97460" x2="56500" y2="951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B2A246-93EA-30CF-E95A-C9BE6DFB05CD}"/>
              </a:ext>
            </a:extLst>
          </p:cNvPr>
          <p:cNvSpPr/>
          <p:nvPr/>
        </p:nvSpPr>
        <p:spPr>
          <a:xfrm>
            <a:off x="4542503" y="4759506"/>
            <a:ext cx="2987696" cy="2240462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56" b="93056" l="5926" r="97593">
                          <a14:foregroundMark x1="9444" y1="8333" x2="9444" y2="8333"/>
                          <a14:foregroundMark x1="7407" y1="28611" x2="7407" y2="28611"/>
                          <a14:foregroundMark x1="38704" y1="80556" x2="38704" y2="80556"/>
                          <a14:foregroundMark x1="11481" y1="82778" x2="11481" y2="82778"/>
                          <a14:foregroundMark x1="50926" y1="86944" x2="50926" y2="86944"/>
                          <a14:foregroundMark x1="78704" y1="85556" x2="78704" y2="85556"/>
                          <a14:foregroundMark x1="92963" y1="50278" x2="92963" y2="50278"/>
                          <a14:foregroundMark x1="97593" y1="44444" x2="97593" y2="44444"/>
                          <a14:foregroundMark x1="6111" y1="31389" x2="6111" y2="31389"/>
                          <a14:foregroundMark x1="47037" y1="93056" x2="47037" y2="9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060667A-61CC-B90C-7FC3-97EE6416B40B}"/>
              </a:ext>
            </a:extLst>
          </p:cNvPr>
          <p:cNvSpPr/>
          <p:nvPr/>
        </p:nvSpPr>
        <p:spPr>
          <a:xfrm rot="1036337">
            <a:off x="467846" y="2096890"/>
            <a:ext cx="1738679" cy="2112705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8D112D1-E794-0058-C68E-0207040C4ABF}"/>
              </a:ext>
            </a:extLst>
          </p:cNvPr>
          <p:cNvSpPr/>
          <p:nvPr/>
        </p:nvSpPr>
        <p:spPr>
          <a:xfrm>
            <a:off x="0" y="0"/>
            <a:ext cx="1209368" cy="1198880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64165"/>
      </p:ext>
    </p:extLst>
  </p:cSld>
  <p:clrMapOvr>
    <a:masterClrMapping/>
  </p:clrMapOvr>
  <p:transition spd="slow" advClick="0" advTm="15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D547375-DD32-EE97-A500-9EB29D5DC2C5}"/>
              </a:ext>
            </a:extLst>
          </p:cNvPr>
          <p:cNvSpPr/>
          <p:nvPr/>
        </p:nvSpPr>
        <p:spPr>
          <a:xfrm>
            <a:off x="7467600" y="833120"/>
            <a:ext cx="4866640" cy="5933440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261" b="99864" l="9783" r="91984">
                          <a14:foregroundMark x1="15082" y1="16848" x2="23234" y2="6658"/>
                          <a14:foregroundMark x1="23234" y1="6658" x2="32337" y2="3261"/>
                          <a14:foregroundMark x1="24098" y1="37636" x2="28397" y2="46739"/>
                          <a14:foregroundMark x1="23777" y1="36957" x2="24098" y2="37636"/>
                          <a14:foregroundMark x1="28397" y1="46739" x2="33967" y2="40082"/>
                          <a14:foregroundMark x1="20109" y1="56114" x2="28804" y2="60870"/>
                          <a14:foregroundMark x1="28804" y1="60870" x2="35870" y2="68071"/>
                          <a14:foregroundMark x1="35870" y1="68071" x2="36277" y2="79212"/>
                          <a14:foregroundMark x1="36277" y1="79212" x2="44973" y2="74457"/>
                          <a14:foregroundMark x1="44973" y1="74457" x2="46060" y2="63315"/>
                          <a14:foregroundMark x1="46060" y1="63315" x2="38587" y2="56929"/>
                          <a14:foregroundMark x1="38587" y1="56929" x2="31250" y2="56793"/>
                          <a14:foregroundMark x1="17527" y1="93207" x2="24185" y2="99321"/>
                          <a14:foregroundMark x1="25738" y1="95245" x2="26007" y2="94539"/>
                          <a14:foregroundMark x1="24185" y1="99321" x2="25738" y2="95245"/>
                          <a14:foregroundMark x1="91351" y1="33482" x2="91908" y2="40126"/>
                          <a14:foregroundMark x1="91266" y1="32473" x2="91286" y2="32717"/>
                          <a14:foregroundMark x1="90217" y1="19973" x2="91152" y2="31114"/>
                          <a14:foregroundMark x1="58832" y1="97283" x2="63043" y2="99864"/>
                          <a14:backgroundMark x1="24049" y1="36957" x2="24049" y2="36957"/>
                          <a14:backgroundMark x1="23777" y1="37636" x2="23777" y2="37636"/>
                          <a14:backgroundMark x1="23777" y1="36685" x2="23777" y2="36685"/>
                          <a14:backgroundMark x1="23777" y1="37092" x2="23777" y2="37092"/>
                          <a14:backgroundMark x1="74049" y1="39538" x2="74049" y2="39538"/>
                          <a14:backgroundMark x1="64130" y1="40353" x2="64130" y2="40353"/>
                          <a14:backgroundMark x1="91168" y1="32473" x2="91168" y2="32473"/>
                          <a14:backgroundMark x1="90625" y1="32337" x2="91440" y2="32473"/>
                          <a14:backgroundMark x1="91712" y1="31114" x2="91712" y2="31793"/>
                          <a14:backgroundMark x1="91033" y1="32880" x2="91440" y2="33424"/>
                          <a14:backgroundMark x1="92120" y1="40897" x2="92120" y2="40897"/>
                          <a14:backgroundMark x1="91712" y1="40217" x2="92120" y2="41033"/>
                          <a14:backgroundMark x1="19022" y1="56114" x2="19837" y2="58424"/>
                          <a14:backgroundMark x1="77446" y1="59918" x2="77446" y2="61005"/>
                          <a14:backgroundMark x1="26495" y1="93342" x2="26087" y2="94565"/>
                          <a14:backgroundMark x1="25679" y1="95245" x2="25679" y2="95245"/>
                          <a14:backgroundMark x1="81793" y1="39402" x2="82201" y2="418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3BE60A2-1C3C-DB8D-D181-91C894791598}"/>
              </a:ext>
            </a:extLst>
          </p:cNvPr>
          <p:cNvSpPr/>
          <p:nvPr/>
        </p:nvSpPr>
        <p:spPr>
          <a:xfrm>
            <a:off x="2164080" y="91440"/>
            <a:ext cx="8209280" cy="975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«Татары — соседи башкир».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EBD15BD-EB91-A531-28CE-5073A0BA1529}"/>
              </a:ext>
            </a:extLst>
          </p:cNvPr>
          <p:cNvSpPr/>
          <p:nvPr/>
        </p:nvSpPr>
        <p:spPr>
          <a:xfrm>
            <a:off x="2164080" y="843280"/>
            <a:ext cx="6065520" cy="5933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299127D-2BD4-EDD7-1BBA-EBE53D9FB5E9}"/>
              </a:ext>
            </a:extLst>
          </p:cNvPr>
          <p:cNvSpPr/>
          <p:nvPr/>
        </p:nvSpPr>
        <p:spPr>
          <a:xfrm rot="21321107">
            <a:off x="-152319" y="4299671"/>
            <a:ext cx="2551813" cy="2560320"/>
          </a:xfrm>
          <a:prstGeom prst="rect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25" b="99875" l="4677" r="98469">
                          <a14:foregroundMark x1="30612" y1="10625" x2="31463" y2="8125"/>
                          <a14:foregroundMark x1="39116" y1="4500" x2="59779" y2="5125"/>
                          <a14:foregroundMark x1="59779" y1="5125" x2="63010" y2="9125"/>
                          <a14:foregroundMark x1="9779" y1="53750" x2="5102" y2="70750"/>
                          <a14:foregroundMark x1="5102" y1="70750" x2="9439" y2="88250"/>
                          <a14:foregroundMark x1="9439" y1="88250" x2="15096" y2="94749"/>
                          <a14:foregroundMark x1="4677" y1="63125" x2="5952" y2="83250"/>
                          <a14:foregroundMark x1="22140" y1="96925" x2="23810" y2="99125"/>
                          <a14:foregroundMark x1="12330" y1="84000" x2="21786" y2="96458"/>
                          <a14:foregroundMark x1="23810" y1="99125" x2="33163" y2="96625"/>
                          <a14:foregroundMark x1="79940" y1="97239" x2="93707" y2="86500"/>
                          <a14:foregroundMark x1="98207" y1="62051" x2="98469" y2="60625"/>
                          <a14:foregroundMark x1="93707" y1="86500" x2="97170" y2="67681"/>
                          <a14:foregroundMark x1="98469" y1="60625" x2="90646" y2="54125"/>
                          <a14:backgroundMark x1="18282" y1="99125" x2="18282" y2="99125"/>
                          <a14:backgroundMark x1="16582" y1="97625" x2="21259" y2="98750"/>
                          <a14:backgroundMark x1="14881" y1="95125" x2="17432" y2="96625"/>
                          <a14:backgroundMark x1="77041" y1="99875" x2="79167" y2="99500"/>
                          <a14:backgroundMark x1="98724" y1="62000" x2="99150" y2="71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C3E634-2B44-EC71-7030-6468EB3BAC07}"/>
              </a:ext>
            </a:extLst>
          </p:cNvPr>
          <p:cNvSpPr/>
          <p:nvPr/>
        </p:nvSpPr>
        <p:spPr>
          <a:xfrm rot="161653">
            <a:off x="51770" y="1888358"/>
            <a:ext cx="2245360" cy="225552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84B73BD-308D-24E0-5215-8B6F59153DD2}"/>
              </a:ext>
            </a:extLst>
          </p:cNvPr>
          <p:cNvSpPr/>
          <p:nvPr/>
        </p:nvSpPr>
        <p:spPr>
          <a:xfrm>
            <a:off x="1" y="1"/>
            <a:ext cx="1366684" cy="1337186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D7CB41C-3887-709C-A244-756369462477}"/>
              </a:ext>
            </a:extLst>
          </p:cNvPr>
          <p:cNvSpPr/>
          <p:nvPr/>
        </p:nvSpPr>
        <p:spPr>
          <a:xfrm>
            <a:off x="2600764" y="1097280"/>
            <a:ext cx="5303520" cy="563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ru-RU" sz="2400" b="1" dirty="0">
              <a:solidFill>
                <a:schemeClr val="tx1"/>
              </a:solidFill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400" b="1" dirty="0">
                <a:solidFill>
                  <a:schemeClr val="tx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Татары — народ, живущий рядом с башкирами. Каждый год они отмечают весёлый праздник Сабантуй: играют, танцуют, соревнуются в силе и ловкости, угощают гостей.</a:t>
            </a:r>
          </a:p>
          <a:p>
            <a:pPr algn="ctr" fontAlgn="base"/>
            <a:r>
              <a:rPr lang="ru-RU" sz="2400" b="1" dirty="0">
                <a:solidFill>
                  <a:schemeClr val="tx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Татары любят готовить сладости, особенно чак-чак — жареное тесто с мёдом. Их традиционная одежда украшена яркой вышивкой с цветочными узорами. Татары — дружелюбный и гостеприимный народ, ценят семейные традиции и любят собираться вместе.</a:t>
            </a:r>
          </a:p>
          <a:p>
            <a:pPr algn="ctr" fontAlgn="base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027627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12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7C7FF94-036A-8BA6-6B3F-269C4C54C843}"/>
              </a:ext>
            </a:extLst>
          </p:cNvPr>
          <p:cNvSpPr/>
          <p:nvPr/>
        </p:nvSpPr>
        <p:spPr>
          <a:xfrm>
            <a:off x="7294880" y="934720"/>
            <a:ext cx="5008880" cy="5882640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20" b="94837" l="5707" r="89946">
                          <a14:foregroundMark x1="67663" y1="8424" x2="69022" y2="75408"/>
                          <a14:foregroundMark x1="69022" y1="75408" x2="75408" y2="82609"/>
                          <a14:foregroundMark x1="75408" y1="82609" x2="75543" y2="16576"/>
                          <a14:foregroundMark x1="53618" y1="12092" x2="53533" y2="11821"/>
                          <a14:foregroundMark x1="56929" y1="22690" x2="54236" y2="14070"/>
                          <a14:foregroundMark x1="53533" y1="11821" x2="53778" y2="11957"/>
                          <a14:foregroundMark x1="62092" y1="4484" x2="73370" y2="6250"/>
                          <a14:foregroundMark x1="73370" y1="6250" x2="83016" y2="15217"/>
                          <a14:foregroundMark x1="83016" y1="15217" x2="84103" y2="19022"/>
                          <a14:foregroundMark x1="29647" y1="5163" x2="33832" y2="4891"/>
                          <a14:foregroundMark x1="23370" y1="5571" x2="29647" y2="5163"/>
                          <a14:foregroundMark x1="10326" y1="63451" x2="14538" y2="66168"/>
                          <a14:foregroundMark x1="5842" y1="68071" x2="5842" y2="68071"/>
                          <a14:foregroundMark x1="20516" y1="90217" x2="26543" y2="89726"/>
                          <a14:foregroundMark x1="31114" y1="90489" x2="40353" y2="94837"/>
                          <a14:foregroundMark x1="40353" y1="94837" x2="36413" y2="88723"/>
                          <a14:foregroundMark x1="20109" y1="91168" x2="25543" y2="92935"/>
                          <a14:backgroundMark x1="33832" y1="4891" x2="33832" y2="4891"/>
                          <a14:backgroundMark x1="32609" y1="5163" x2="32609" y2="5163"/>
                          <a14:backgroundMark x1="33560" y1="4891" x2="33560" y2="4891"/>
                          <a14:backgroundMark x1="33152" y1="4891" x2="33152" y2="4891"/>
                          <a14:backgroundMark x1="32745" y1="4891" x2="32745" y2="4891"/>
                          <a14:backgroundMark x1="32065" y1="4620" x2="32065" y2="4620"/>
                          <a14:backgroundMark x1="24049" y1="5299" x2="24049" y2="5299"/>
                          <a14:backgroundMark x1="23370" y1="5571" x2="23370" y2="5571"/>
                          <a14:backgroundMark x1="53940" y1="11957" x2="53940" y2="11957"/>
                          <a14:backgroundMark x1="53940" y1="12092" x2="53940" y2="12092"/>
                          <a14:backgroundMark x1="53940" y1="12908" x2="53940" y2="12908"/>
                          <a14:backgroundMark x1="53940" y1="13315" x2="53940" y2="13315"/>
                          <a14:backgroundMark x1="53940" y1="13315" x2="53940" y2="13315"/>
                          <a14:backgroundMark x1="53533" y1="12092" x2="54620" y2="13859"/>
                          <a14:backgroundMark x1="80978" y1="52853" x2="80571" y2="54212"/>
                          <a14:backgroundMark x1="6250" y1="68071" x2="6250" y2="68071"/>
                          <a14:backgroundMark x1="5978" y1="68207" x2="5978" y2="68207"/>
                          <a14:backgroundMark x1="5571" y1="68207" x2="5571" y2="68207"/>
                          <a14:backgroundMark x1="26495" y1="89810" x2="27174" y2="896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322E45C-0DC2-A38D-CA02-C27542D03288}"/>
              </a:ext>
            </a:extLst>
          </p:cNvPr>
          <p:cNvSpPr/>
          <p:nvPr/>
        </p:nvSpPr>
        <p:spPr>
          <a:xfrm>
            <a:off x="1396181" y="218440"/>
            <a:ext cx="9855200" cy="1076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«Удмурты — обитатели Прикамья».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B208287-4362-ED07-E8B5-A4A2F78FBC72}"/>
              </a:ext>
            </a:extLst>
          </p:cNvPr>
          <p:cNvSpPr/>
          <p:nvPr/>
        </p:nvSpPr>
        <p:spPr>
          <a:xfrm>
            <a:off x="2225041" y="894080"/>
            <a:ext cx="5567680" cy="5963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dirty="0"/>
          </a:p>
          <a:p>
            <a:pPr fontAlgn="base"/>
            <a:endParaRPr lang="ru-RU" dirty="0"/>
          </a:p>
          <a:p>
            <a:pPr fontAlgn="base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62D02E5-AB06-D37F-678D-5E72EAD860ED}"/>
              </a:ext>
            </a:extLst>
          </p:cNvPr>
          <p:cNvSpPr/>
          <p:nvPr/>
        </p:nvSpPr>
        <p:spPr>
          <a:xfrm rot="513684">
            <a:off x="-302353" y="3791348"/>
            <a:ext cx="2569900" cy="3033682"/>
          </a:xfrm>
          <a:prstGeom prst="rect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625" l="8261" r="91087">
                          <a14:foregroundMark x1="9130" y1="38750" x2="8261" y2="49063"/>
                          <a14:foregroundMark x1="90217" y1="44063" x2="91087" y2="52812"/>
                          <a14:foregroundMark x1="40435" y1="90000" x2="58696" y2="90625"/>
                          <a14:foregroundMark x1="49348" y1="15625" x2="53696" y2="13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FC68704-34A6-29E2-BDAA-D2D3C8D466D6}"/>
              </a:ext>
            </a:extLst>
          </p:cNvPr>
          <p:cNvSpPr/>
          <p:nvPr/>
        </p:nvSpPr>
        <p:spPr>
          <a:xfrm>
            <a:off x="0" y="1894840"/>
            <a:ext cx="2346960" cy="200152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8DEA40A-971C-0A05-B209-E244D4914961}"/>
              </a:ext>
            </a:extLst>
          </p:cNvPr>
          <p:cNvSpPr/>
          <p:nvPr/>
        </p:nvSpPr>
        <p:spPr>
          <a:xfrm>
            <a:off x="1" y="0"/>
            <a:ext cx="1396180" cy="1396181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F508B30-C85B-8957-4F8F-4B75C8781D63}"/>
              </a:ext>
            </a:extLst>
          </p:cNvPr>
          <p:cNvSpPr/>
          <p:nvPr/>
        </p:nvSpPr>
        <p:spPr>
          <a:xfrm>
            <a:off x="2860806" y="1396181"/>
            <a:ext cx="4866640" cy="4480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Удмурты — народ, живущий в Прикамье. Считается, что именно они изобрели пельмени (</a:t>
            </a:r>
            <a:r>
              <a:rPr lang="ru-RU" sz="2400" b="1" i="1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«пельнянь»</a:t>
            </a:r>
            <a:r>
              <a:rPr lang="ru-RU" sz="2400" b="1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). Удмурты — искусные мастера: женщины ткут ткани с яркими узорами, из которых шьют одежду и полотенца. Они любят петь народные песни о природе и дружбе, а на праздниках поют, танцуют и играют на народных инструментах.</a:t>
            </a:r>
          </a:p>
        </p:txBody>
      </p:sp>
    </p:spTree>
    <p:extLst>
      <p:ext uri="{BB962C8B-B14F-4D97-AF65-F5344CB8AC3E}">
        <p14:creationId xmlns:p14="http://schemas.microsoft.com/office/powerpoint/2010/main" val="198963944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406DD8E-2324-4B5B-6AE6-0824AC403E3F}"/>
              </a:ext>
            </a:extLst>
          </p:cNvPr>
          <p:cNvSpPr/>
          <p:nvPr/>
        </p:nvSpPr>
        <p:spPr>
          <a:xfrm>
            <a:off x="6868160" y="995680"/>
            <a:ext cx="5537200" cy="6085840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668" b="94565" l="9783" r="89946">
                          <a14:foregroundMark x1="69973" y1="7745" x2="64402" y2="68071"/>
                          <a14:foregroundMark x1="64402" y1="68071" x2="75543" y2="44973"/>
                          <a14:foregroundMark x1="75543" y1="44973" x2="75679" y2="42935"/>
                          <a14:foregroundMark x1="14810" y1="87636" x2="21739" y2="92527"/>
                          <a14:foregroundMark x1="21739" y1="92527" x2="40625" y2="92799"/>
                          <a14:foregroundMark x1="72418" y1="91168" x2="79891" y2="94701"/>
                          <a14:foregroundMark x1="72011" y1="80978" x2="72283" y2="90217"/>
                          <a14:foregroundMark x1="72283" y1="90217" x2="74457" y2="80571"/>
                          <a14:foregroundMark x1="20245" y1="22826" x2="19158" y2="35734"/>
                          <a14:foregroundMark x1="71603" y1="4484" x2="74321" y2="36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3121897-6F88-33EE-DB9D-70A5949FDBD2}"/>
              </a:ext>
            </a:extLst>
          </p:cNvPr>
          <p:cNvSpPr/>
          <p:nvPr/>
        </p:nvSpPr>
        <p:spPr>
          <a:xfrm>
            <a:off x="2555240" y="60223"/>
            <a:ext cx="7081520" cy="1239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 w="12700">
                  <a:solidFill>
                    <a:schemeClr val="tx1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Коми и коми‑пермяки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4CBFF0C-521A-4FEC-C184-BAAA066FA0DC}"/>
              </a:ext>
            </a:extLst>
          </p:cNvPr>
          <p:cNvSpPr/>
          <p:nvPr/>
        </p:nvSpPr>
        <p:spPr>
          <a:xfrm>
            <a:off x="2865120" y="1838960"/>
            <a:ext cx="4815840" cy="4399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Коми и коми-пермяки живут в лесах тайги, где занимаются охотой и рыбалкой. Они делают красивые вещи из дерева, например, резные ложки и игрушки. Зимой катаются на санях и лыжах, наслаждаясь снегом и природой.</a:t>
            </a:r>
          </a:p>
          <a:p>
            <a:pPr algn="ctr"/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AA9332A-5174-27B3-68D6-11BE7F04E143}"/>
              </a:ext>
            </a:extLst>
          </p:cNvPr>
          <p:cNvSpPr/>
          <p:nvPr/>
        </p:nvSpPr>
        <p:spPr>
          <a:xfrm>
            <a:off x="0" y="4521200"/>
            <a:ext cx="3200400" cy="23368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803C8E8-279A-46FB-F570-F3EDE7ABA7D5}"/>
              </a:ext>
            </a:extLst>
          </p:cNvPr>
          <p:cNvSpPr/>
          <p:nvPr/>
        </p:nvSpPr>
        <p:spPr>
          <a:xfrm>
            <a:off x="0" y="1523263"/>
            <a:ext cx="2712720" cy="281432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B335D97-F931-79FE-6CAD-F8096DCCB813}"/>
              </a:ext>
            </a:extLst>
          </p:cNvPr>
          <p:cNvSpPr/>
          <p:nvPr/>
        </p:nvSpPr>
        <p:spPr>
          <a:xfrm>
            <a:off x="0" y="0"/>
            <a:ext cx="1268361" cy="123952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77815"/>
      </p:ext>
    </p:extLst>
  </p:cSld>
  <p:clrMapOvr>
    <a:masterClrMapping/>
  </p:clrMapOvr>
  <p:transition spd="slow" advClick="0" advTm="15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t="-5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C2F0A5C-A46A-D588-226E-F7D09C002742}"/>
              </a:ext>
            </a:extLst>
          </p:cNvPr>
          <p:cNvSpPr/>
          <p:nvPr/>
        </p:nvSpPr>
        <p:spPr>
          <a:xfrm>
            <a:off x="7335520" y="822960"/>
            <a:ext cx="5364480" cy="5943600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12" b="93614" l="9783" r="89946">
                          <a14:foregroundMark x1="66848" y1="13043" x2="65625" y2="65082"/>
                          <a14:foregroundMark x1="65625" y1="65082" x2="68409" y2="74728"/>
                          <a14:foregroundMark x1="73248" y1="81019" x2="77310" y2="71196"/>
                          <a14:foregroundMark x1="77310" y1="71196" x2="70924" y2="13723"/>
                          <a14:foregroundMark x1="70924" y1="13723" x2="69429" y2="13179"/>
                          <a14:foregroundMark x1="60326" y1="7201" x2="69973" y2="4212"/>
                          <a14:foregroundMark x1="69973" y1="4212" x2="76087" y2="7745"/>
                          <a14:foregroundMark x1="21467" y1="88859" x2="32337" y2="93614"/>
                          <a14:foregroundMark x1="32337" y1="93614" x2="34375" y2="92391"/>
                          <a14:foregroundMark x1="9996" y1="58967" x2="9918" y2="59239"/>
                          <a14:foregroundMark x1="10462" y1="57337" x2="9996" y2="58967"/>
                          <a14:backgroundMark x1="78940" y1="42391" x2="78533" y2="44022"/>
                          <a14:backgroundMark x1="68886" y1="75272" x2="70924" y2="83696"/>
                          <a14:backgroundMark x1="70924" y1="83696" x2="72011" y2="77446"/>
                          <a14:backgroundMark x1="71060" y1="84511" x2="72283" y2="83016"/>
                          <a14:backgroundMark x1="70652" y1="83696" x2="71875" y2="86141"/>
                          <a14:backgroundMark x1="68614" y1="74728" x2="68614" y2="76359"/>
                          <a14:backgroundMark x1="28125" y1="75272" x2="28397" y2="81793"/>
                          <a14:backgroundMark x1="9783" y1="58967" x2="9783" y2="58967"/>
                          <a14:backgroundMark x1="9783" y1="59239" x2="9783" y2="59239"/>
                          <a14:backgroundMark x1="47147" y1="58152" x2="47147" y2="581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954C9F3-CFAB-34FB-0133-6240522334C7}"/>
              </a:ext>
            </a:extLst>
          </p:cNvPr>
          <p:cNvSpPr/>
          <p:nvPr/>
        </p:nvSpPr>
        <p:spPr>
          <a:xfrm>
            <a:off x="1493520" y="86360"/>
            <a:ext cx="9702800" cy="1173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n w="12700">
                  <a:solidFill>
                    <a:schemeClr val="tx1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«Ханты и манси — народы Севера».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A273CC7-5B29-1468-287B-E12A992778C3}"/>
              </a:ext>
            </a:extLst>
          </p:cNvPr>
          <p:cNvSpPr/>
          <p:nvPr/>
        </p:nvSpPr>
        <p:spPr>
          <a:xfrm>
            <a:off x="2550322" y="889000"/>
            <a:ext cx="5466080" cy="5882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6180F5-2F7F-65D7-6AEE-E30821415136}"/>
              </a:ext>
            </a:extLst>
          </p:cNvPr>
          <p:cNvSpPr/>
          <p:nvPr/>
        </p:nvSpPr>
        <p:spPr>
          <a:xfrm>
            <a:off x="50800" y="4217592"/>
            <a:ext cx="2387600" cy="2508328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5AEA744-246C-C55D-1765-3CED5FBC97C2}"/>
              </a:ext>
            </a:extLst>
          </p:cNvPr>
          <p:cNvSpPr/>
          <p:nvPr/>
        </p:nvSpPr>
        <p:spPr>
          <a:xfrm>
            <a:off x="-10159" y="2031986"/>
            <a:ext cx="2448560" cy="2015076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4663FE8-6FC0-BBFB-3333-393035E9DE47}"/>
              </a:ext>
            </a:extLst>
          </p:cNvPr>
          <p:cNvSpPr/>
          <p:nvPr/>
        </p:nvSpPr>
        <p:spPr>
          <a:xfrm>
            <a:off x="-10160" y="10510"/>
            <a:ext cx="1386676" cy="1346342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B4BBB0F-F0BC-CDCA-A4A8-C7D69F206C53}"/>
              </a:ext>
            </a:extLst>
          </p:cNvPr>
          <p:cNvSpPr/>
          <p:nvPr/>
        </p:nvSpPr>
        <p:spPr>
          <a:xfrm>
            <a:off x="3058160" y="1554480"/>
            <a:ext cx="4277360" cy="4185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Ханты и манси — народы, живущие на севере России, у Уральских гор. Они строят деревянные дома, носят тёплую меховую одежду. Передвигаются на оленях зимой и на лодках летом. Занимаются рыбалкой, охотой, собирают ягоды и грибы, бережно относятся к природе.</a:t>
            </a:r>
          </a:p>
        </p:txBody>
      </p:sp>
    </p:spTree>
    <p:extLst>
      <p:ext uri="{BB962C8B-B14F-4D97-AF65-F5344CB8AC3E}">
        <p14:creationId xmlns:p14="http://schemas.microsoft.com/office/powerpoint/2010/main" val="1848043130"/>
      </p:ext>
    </p:extLst>
  </p:cSld>
  <p:clrMapOvr>
    <a:masterClrMapping/>
  </p:clrMapOvr>
  <p:transition spd="slow" advClick="0" advTm="1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1549</TotalTime>
  <Words>789</Words>
  <Application>Microsoft Office PowerPoint</Application>
  <PresentationFormat>Широкоэкранный</PresentationFormat>
  <Paragraphs>60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рс</dc:creator>
  <cp:lastModifiedBy>рс</cp:lastModifiedBy>
  <cp:revision>9</cp:revision>
  <dcterms:created xsi:type="dcterms:W3CDTF">2026-04-30T08:11:34Z</dcterms:created>
  <dcterms:modified xsi:type="dcterms:W3CDTF">2026-05-12T13:19:30Z</dcterms:modified>
</cp:coreProperties>
</file>